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5" r:id="rId4"/>
    <p:sldId id="266" r:id="rId5"/>
    <p:sldId id="267" r:id="rId6"/>
    <p:sldId id="257" r:id="rId7"/>
    <p:sldId id="258" r:id="rId8"/>
    <p:sldId id="259"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varScale="1">
        <p:scale>
          <a:sx n="71" d="100"/>
          <a:sy n="71"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B967584-464A-4A27-9D46-033B72807A19}" type="datetimeFigureOut">
              <a:rPr lang="es-ES" smtClean="0"/>
              <a:pPr/>
              <a:t>14/03/2013</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25CEF044-723A-41BB-B6DF-4D702DB80634}" type="slidenum">
              <a:rPr lang="es-ES" smtClean="0"/>
              <a:pPr/>
              <a:t>&lt;#&gt;</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B967584-464A-4A27-9D46-033B72807A19}" type="datetimeFigureOut">
              <a:rPr lang="es-ES" smtClean="0"/>
              <a:pPr/>
              <a:t>14/03/2013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B967584-464A-4A27-9D46-033B72807A19}" type="datetimeFigureOut">
              <a:rPr lang="es-ES" smtClean="0"/>
              <a:pPr/>
              <a:t>14/03/2013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B967584-464A-4A27-9D46-033B72807A19}" type="datetimeFigureOut">
              <a:rPr lang="es-ES" smtClean="0"/>
              <a:pPr/>
              <a:t>14/03/2013</a:t>
            </a:fld>
            <a:endParaRPr lang="es-ES"/>
          </a:p>
        </p:txBody>
      </p:sp>
      <p:sp>
        <p:nvSpPr>
          <p:cNvPr id="9" name="8 Marcador de número de diapositiva"/>
          <p:cNvSpPr>
            <a:spLocks noGrp="1"/>
          </p:cNvSpPr>
          <p:nvPr>
            <p:ph type="sldNum" sz="quarter" idx="15"/>
          </p:nvPr>
        </p:nvSpPr>
        <p:spPr/>
        <p:txBody>
          <a:bodyPr rtlCol="0"/>
          <a:lstStyle/>
          <a:p>
            <a:fld id="{25CEF044-723A-41BB-B6DF-4D702DB80634}" type="slidenum">
              <a:rPr lang="es-ES" smtClean="0"/>
              <a:pPr/>
              <a:t>&lt;#&gt;</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B967584-464A-4A27-9D46-033B72807A19}" type="datetimeFigureOut">
              <a:rPr lang="es-ES" smtClean="0"/>
              <a:pPr/>
              <a:t>14/03/2013</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25CEF044-723A-41BB-B6DF-4D702DB80634}" type="slidenum">
              <a:rPr lang="es-ES" smtClean="0"/>
              <a:pPr/>
              <a:t>&lt;#&gt;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B967584-464A-4A27-9D46-033B72807A19}" type="datetimeFigureOut">
              <a:rPr lang="es-ES" smtClean="0"/>
              <a:pPr/>
              <a:t>14/03/2013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B967584-464A-4A27-9D46-033B72807A19}" type="datetimeFigureOut">
              <a:rPr lang="es-ES" smtClean="0"/>
              <a:pPr/>
              <a:t>14/03/2013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B967584-464A-4A27-9D46-033B72807A19}" type="datetimeFigureOut">
              <a:rPr lang="es-ES" smtClean="0"/>
              <a:pPr/>
              <a:t>14/03/2013</a:t>
            </a:fld>
            <a:endParaRPr lang="es-ES"/>
          </a:p>
        </p:txBody>
      </p:sp>
      <p:sp>
        <p:nvSpPr>
          <p:cNvPr id="7" name="6 Marcador de número de diapositiva"/>
          <p:cNvSpPr>
            <a:spLocks noGrp="1"/>
          </p:cNvSpPr>
          <p:nvPr>
            <p:ph type="sldNum" sz="quarter" idx="11"/>
          </p:nvPr>
        </p:nvSpPr>
        <p:spPr/>
        <p:txBody>
          <a:bodyPr rtlCol="0"/>
          <a:lstStyle/>
          <a:p>
            <a:fld id="{25CEF044-723A-41BB-B6DF-4D702DB80634}" type="slidenum">
              <a:rPr lang="es-ES" smtClean="0"/>
              <a:pPr/>
              <a:t>&lt;#&gt;</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967584-464A-4A27-9D46-033B72807A19}" type="datetimeFigureOut">
              <a:rPr lang="es-ES" smtClean="0"/>
              <a:pPr/>
              <a:t>14/03/2013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5CEF044-723A-41BB-B6DF-4D702DB80634}" type="slidenum">
              <a:rPr lang="es-ES" smtClean="0"/>
              <a:pPr/>
              <a:t>&lt;#&gt;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B967584-464A-4A27-9D46-033B72807A19}" type="datetimeFigureOut">
              <a:rPr lang="es-ES" smtClean="0"/>
              <a:pPr/>
              <a:t>14/03/2013</a:t>
            </a:fld>
            <a:endParaRPr lang="es-ES"/>
          </a:p>
        </p:txBody>
      </p:sp>
      <p:sp>
        <p:nvSpPr>
          <p:cNvPr id="22" name="21 Marcador de número de diapositiva"/>
          <p:cNvSpPr>
            <a:spLocks noGrp="1"/>
          </p:cNvSpPr>
          <p:nvPr>
            <p:ph type="sldNum" sz="quarter" idx="15"/>
          </p:nvPr>
        </p:nvSpPr>
        <p:spPr/>
        <p:txBody>
          <a:bodyPr rtlCol="0"/>
          <a:lstStyle/>
          <a:p>
            <a:fld id="{25CEF044-723A-41BB-B6DF-4D702DB80634}" type="slidenum">
              <a:rPr lang="es-ES" smtClean="0"/>
              <a:pPr/>
              <a:t>&lt;#&gt;</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B967584-464A-4A27-9D46-033B72807A19}" type="datetimeFigureOut">
              <a:rPr lang="es-ES" smtClean="0"/>
              <a:pPr/>
              <a:t>14/03/2013</a:t>
            </a:fld>
            <a:endParaRPr lang="es-ES"/>
          </a:p>
        </p:txBody>
      </p:sp>
      <p:sp>
        <p:nvSpPr>
          <p:cNvPr id="18" name="17 Marcador de número de diapositiva"/>
          <p:cNvSpPr>
            <a:spLocks noGrp="1"/>
          </p:cNvSpPr>
          <p:nvPr>
            <p:ph type="sldNum" sz="quarter" idx="11"/>
          </p:nvPr>
        </p:nvSpPr>
        <p:spPr/>
        <p:txBody>
          <a:bodyPr rtlCol="0"/>
          <a:lstStyle/>
          <a:p>
            <a:fld id="{25CEF044-723A-41BB-B6DF-4D702DB80634}" type="slidenum">
              <a:rPr lang="es-ES" smtClean="0"/>
              <a:pPr/>
              <a:t>&lt;#&gt;</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967584-464A-4A27-9D46-033B72807A19}" type="datetimeFigureOut">
              <a:rPr lang="es-ES" smtClean="0"/>
              <a:pPr/>
              <a:t>14/03/2013</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5CEF044-723A-41BB-B6DF-4D702DB80634}" type="slidenum">
              <a:rPr lang="es-ES" smtClean="0"/>
              <a:pPr/>
              <a:t>&lt;#&gt;</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987824" y="4797152"/>
            <a:ext cx="4104456" cy="648071"/>
          </a:xfrm>
        </p:spPr>
        <p:txBody>
          <a:bodyPr>
            <a:normAutofit/>
          </a:bodyPr>
          <a:lstStyle/>
          <a:p>
            <a:r>
              <a:rPr lang="es-ES_tradnl" sz="2400" dirty="0" smtClean="0"/>
              <a:t>APEC 2013, FEB. TOKIO</a:t>
            </a:r>
            <a:endParaRPr lang="es-ES" sz="2400" dirty="0"/>
          </a:p>
        </p:txBody>
      </p:sp>
      <p:sp>
        <p:nvSpPr>
          <p:cNvPr id="3" name="2 Subtítulo"/>
          <p:cNvSpPr>
            <a:spLocks noGrp="1"/>
          </p:cNvSpPr>
          <p:nvPr>
            <p:ph type="subTitle" idx="1"/>
          </p:nvPr>
        </p:nvSpPr>
        <p:spPr>
          <a:xfrm>
            <a:off x="1079104" y="332656"/>
            <a:ext cx="8064896" cy="1008112"/>
          </a:xfrm>
        </p:spPr>
        <p:txBody>
          <a:bodyPr>
            <a:normAutofit/>
          </a:bodyPr>
          <a:lstStyle/>
          <a:p>
            <a:pPr algn="ctr"/>
            <a:r>
              <a:rPr lang="en-US" sz="2400" dirty="0">
                <a:solidFill>
                  <a:schemeClr val="tx1"/>
                </a:solidFill>
              </a:rPr>
              <a:t>"PREPAREDNESS TO FLOOD AND NATURAL DISASTER FROM THE EDUCATION</a:t>
            </a:r>
            <a:r>
              <a:rPr lang="en-US" sz="2400" dirty="0" smtClean="0">
                <a:solidFill>
                  <a:schemeClr val="tx1"/>
                </a:solidFill>
              </a:rPr>
              <a:t>"</a:t>
            </a:r>
            <a:endParaRPr lang="es-ES" sz="2400" dirty="0">
              <a:solidFill>
                <a:schemeClr val="tx1"/>
              </a:solidFill>
            </a:endParaRPr>
          </a:p>
        </p:txBody>
      </p:sp>
      <p:pic>
        <p:nvPicPr>
          <p:cNvPr id="4" name="3 Imagen"/>
          <p:cNvPicPr/>
          <p:nvPr/>
        </p:nvPicPr>
        <p:blipFill>
          <a:blip r:embed="rId2" cstate="print"/>
          <a:srcRect/>
          <a:stretch>
            <a:fillRect/>
          </a:stretch>
        </p:blipFill>
        <p:spPr bwMode="auto">
          <a:xfrm>
            <a:off x="2555776" y="1556792"/>
            <a:ext cx="5393690" cy="3055620"/>
          </a:xfrm>
          <a:prstGeom prst="rect">
            <a:avLst/>
          </a:prstGeom>
          <a:noFill/>
          <a:ln w="9525">
            <a:noFill/>
            <a:miter lim="800000"/>
            <a:headEnd/>
            <a:tailEnd/>
          </a:ln>
        </p:spPr>
      </p:pic>
      <p:sp>
        <p:nvSpPr>
          <p:cNvPr id="5" name="1 Título"/>
          <p:cNvSpPr txBox="1">
            <a:spLocks/>
          </p:cNvSpPr>
          <p:nvPr/>
        </p:nvSpPr>
        <p:spPr>
          <a:xfrm>
            <a:off x="4932040" y="5733256"/>
            <a:ext cx="4104456" cy="648071"/>
          </a:xfrm>
          <a:prstGeom prst="rect">
            <a:avLst/>
          </a:prstGeom>
        </p:spPr>
        <p:txBody>
          <a:bodyPr vert="horz" anchor="b">
            <a:normAutofit/>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r>
              <a:rPr lang="es-ES_tradnl" sz="2000" dirty="0" smtClean="0">
                <a:latin typeface="Arial" pitchFamily="34" charset="0"/>
                <a:cs typeface="Arial" pitchFamily="34" charset="0"/>
              </a:rPr>
              <a:t>Perú – Mónica </a:t>
            </a:r>
            <a:r>
              <a:rPr lang="es-ES_tradnl" sz="2000" dirty="0" err="1" smtClean="0">
                <a:latin typeface="Arial" pitchFamily="34" charset="0"/>
                <a:cs typeface="Arial" pitchFamily="34" charset="0"/>
              </a:rPr>
              <a:t>Miyagui</a:t>
            </a:r>
            <a:endParaRPr lang="es-ES"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836712"/>
            <a:ext cx="7772400" cy="1470025"/>
          </a:xfrm>
        </p:spPr>
        <p:txBody>
          <a:bodyPr>
            <a:noAutofit/>
          </a:bodyPr>
          <a:lstStyle/>
          <a:p>
            <a:pPr algn="just"/>
            <a:r>
              <a:rPr lang="en-US" sz="2400" dirty="0" smtClean="0">
                <a:solidFill>
                  <a:schemeClr val="tx1"/>
                </a:solidFill>
              </a:rPr>
              <a:t>The total annual rainfall is 10 mm in the coastal area and about 1,000 mm in the mountainous area. The annual amount of precipitation in Lima, </a:t>
            </a:r>
            <a:r>
              <a:rPr lang="en-US" sz="2400" dirty="0" err="1" smtClean="0">
                <a:solidFill>
                  <a:schemeClr val="tx1"/>
                </a:solidFill>
              </a:rPr>
              <a:t>Matucana</a:t>
            </a:r>
            <a:r>
              <a:rPr lang="en-US" sz="2400" dirty="0" smtClean="0">
                <a:solidFill>
                  <a:schemeClr val="tx1"/>
                </a:solidFill>
              </a:rPr>
              <a:t> and </a:t>
            </a:r>
            <a:r>
              <a:rPr lang="en-US" sz="2400" dirty="0" err="1" smtClean="0">
                <a:solidFill>
                  <a:schemeClr val="tx1"/>
                </a:solidFill>
              </a:rPr>
              <a:t>Milloc</a:t>
            </a:r>
            <a:r>
              <a:rPr lang="en-US" sz="2400" dirty="0" smtClean="0">
                <a:solidFill>
                  <a:schemeClr val="tx1"/>
                </a:solidFill>
              </a:rPr>
              <a:t>, is 10mm, 270 mm and 660 mm respectively. </a:t>
            </a:r>
            <a:br>
              <a:rPr lang="en-US" sz="2400" dirty="0" smtClean="0">
                <a:solidFill>
                  <a:schemeClr val="tx1"/>
                </a:solidFill>
              </a:rPr>
            </a:br>
            <a:r>
              <a:rPr lang="es-ES" sz="2400" dirty="0" smtClean="0">
                <a:solidFill>
                  <a:schemeClr val="tx1"/>
                </a:solidFill>
              </a:rPr>
              <a:t/>
            </a:r>
            <a:br>
              <a:rPr lang="es-ES" sz="2400" dirty="0" smtClean="0">
                <a:solidFill>
                  <a:schemeClr val="tx1"/>
                </a:solidFill>
              </a:rPr>
            </a:br>
            <a:endParaRPr lang="es-ES" sz="2400" dirty="0"/>
          </a:p>
        </p:txBody>
      </p:sp>
      <p:graphicFrame>
        <p:nvGraphicFramePr>
          <p:cNvPr id="4" name="3 Marcador de contenido"/>
          <p:cNvGraphicFramePr>
            <a:graphicFrameLocks/>
          </p:cNvGraphicFramePr>
          <p:nvPr/>
        </p:nvGraphicFramePr>
        <p:xfrm>
          <a:off x="1907704" y="2276872"/>
          <a:ext cx="4896544" cy="2736305"/>
        </p:xfrm>
        <a:graphic>
          <a:graphicData uri="http://schemas.openxmlformats.org/drawingml/2006/table">
            <a:tbl>
              <a:tblPr/>
              <a:tblGrid>
                <a:gridCol w="2190589"/>
                <a:gridCol w="2705955"/>
              </a:tblGrid>
              <a:tr h="912101">
                <a:tc>
                  <a:txBody>
                    <a:bodyPr/>
                    <a:lstStyle/>
                    <a:p>
                      <a:pPr algn="ctr">
                        <a:lnSpc>
                          <a:spcPct val="115000"/>
                        </a:lnSpc>
                        <a:spcAft>
                          <a:spcPts val="0"/>
                        </a:spcAft>
                      </a:pPr>
                      <a:r>
                        <a:rPr lang="en-US" sz="1800" dirty="0">
                          <a:solidFill>
                            <a:srgbClr val="000000"/>
                          </a:solidFill>
                          <a:latin typeface="Verdana"/>
                          <a:ea typeface="ＭＳ 明朝"/>
                          <a:cs typeface="Times New Roman"/>
                        </a:rPr>
                        <a:t>Place</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dirty="0">
                          <a:solidFill>
                            <a:srgbClr val="000000"/>
                          </a:solidFill>
                          <a:latin typeface="Verdana"/>
                          <a:ea typeface="ＭＳ 明朝"/>
                          <a:cs typeface="Times New Roman"/>
                        </a:rPr>
                        <a:t>Annual rainfall</a:t>
                      </a:r>
                      <a:r>
                        <a:rPr lang="es-ES" sz="1800" dirty="0">
                          <a:solidFill>
                            <a:srgbClr val="000000"/>
                          </a:solidFill>
                          <a:latin typeface="Verdana"/>
                          <a:ea typeface="ＭＳ 明朝"/>
                          <a:cs typeface="Times New Roman"/>
                        </a:rPr>
                        <a:t> (mm)</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Lima</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10</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Chosica</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solidFill>
                            <a:srgbClr val="000000"/>
                          </a:solidFill>
                          <a:latin typeface="Verdana"/>
                          <a:ea typeface="ＭＳ 明朝"/>
                          <a:cs typeface="Times New Roman"/>
                        </a:rPr>
                        <a:t>24</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San Mateo</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38</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051">
                <a:tc>
                  <a:txBody>
                    <a:bodyPr/>
                    <a:lstStyle/>
                    <a:p>
                      <a:pPr algn="ctr">
                        <a:lnSpc>
                          <a:spcPct val="115000"/>
                        </a:lnSpc>
                        <a:spcAft>
                          <a:spcPts val="0"/>
                        </a:spcAft>
                      </a:pPr>
                      <a:r>
                        <a:rPr lang="es-ES" sz="1800">
                          <a:solidFill>
                            <a:srgbClr val="000000"/>
                          </a:solidFill>
                          <a:latin typeface="Verdana"/>
                          <a:ea typeface="ＭＳ 明朝"/>
                          <a:cs typeface="Times New Roman"/>
                        </a:rPr>
                        <a:t>Milloc</a:t>
                      </a:r>
                      <a:endParaRPr lang="es-ES" sz="180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rgbClr val="000000"/>
                          </a:solidFill>
                          <a:latin typeface="Verdana"/>
                          <a:ea typeface="ＭＳ 明朝"/>
                          <a:cs typeface="Times New Roman"/>
                        </a:rPr>
                        <a:t>660</a:t>
                      </a:r>
                      <a:endParaRPr lang="es-ES" sz="1800" dirty="0">
                        <a:latin typeface="Calibri"/>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539552" y="5157192"/>
            <a:ext cx="8064896" cy="1200328"/>
          </a:xfrm>
          <a:prstGeom prst="rect">
            <a:avLst/>
          </a:prstGeom>
          <a:noFill/>
        </p:spPr>
        <p:txBody>
          <a:bodyPr wrap="square" rtlCol="0">
            <a:spAutoFit/>
          </a:bodyPr>
          <a:lstStyle/>
          <a:p>
            <a:r>
              <a:rPr lang="en-US" sz="2400" dirty="0" smtClean="0"/>
              <a:t>If flood  occurs in Lima from rainfall in </a:t>
            </a:r>
            <a:r>
              <a:rPr lang="en-US" sz="2400" dirty="0" err="1" smtClean="0"/>
              <a:t>Chosica</a:t>
            </a:r>
            <a:r>
              <a:rPr lang="en-US" sz="2400" dirty="0" smtClean="0"/>
              <a:t>,  what might be the height?</a:t>
            </a:r>
            <a:br>
              <a:rPr lang="en-US" sz="2400" dirty="0" smtClean="0"/>
            </a:b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922114"/>
          </a:xfrm>
        </p:spPr>
        <p:txBody>
          <a:bodyPr>
            <a:noAutofit/>
          </a:bodyPr>
          <a:lstStyle/>
          <a:p>
            <a:pPr algn="ctr"/>
            <a:r>
              <a:rPr lang="en-US" sz="3200" b="1" u="sng" dirty="0" smtClean="0"/>
              <a:t>Task 1</a:t>
            </a:r>
            <a:r>
              <a:rPr lang="es-ES" sz="3200" u="sng" dirty="0" smtClean="0"/>
              <a:t/>
            </a:r>
            <a:br>
              <a:rPr lang="es-ES" sz="3200" u="sng" dirty="0" smtClean="0"/>
            </a:br>
            <a:endParaRPr lang="es-ES" sz="3200" u="sng" dirty="0"/>
          </a:p>
        </p:txBody>
      </p:sp>
      <p:sp>
        <p:nvSpPr>
          <p:cNvPr id="3" name="2 Marcador de contenido"/>
          <p:cNvSpPr>
            <a:spLocks noGrp="1"/>
          </p:cNvSpPr>
          <p:nvPr>
            <p:ph sz="quarter" idx="1"/>
          </p:nvPr>
        </p:nvSpPr>
        <p:spPr/>
        <p:txBody>
          <a:bodyPr/>
          <a:lstStyle/>
          <a:p>
            <a:r>
              <a:rPr lang="en-US" sz="2400" dirty="0" smtClean="0"/>
              <a:t>What is the volume of water equivalent of 10mm?</a:t>
            </a:r>
            <a:endParaRPr lang="es-ES" sz="2400" dirty="0" smtClean="0"/>
          </a:p>
          <a:p>
            <a:r>
              <a:rPr lang="en-US" sz="2400" dirty="0" smtClean="0"/>
              <a:t>Filled with water to a height of 10mm, a container of 1m long and 1 m wide. </a:t>
            </a:r>
            <a:r>
              <a:rPr lang="es-ES" sz="2400" dirty="0" err="1" smtClean="0"/>
              <a:t>Calculate</a:t>
            </a:r>
            <a:r>
              <a:rPr lang="es-ES" sz="2400" dirty="0" smtClean="0"/>
              <a:t> </a:t>
            </a:r>
            <a:r>
              <a:rPr lang="es-ES" sz="2400" dirty="0" err="1" smtClean="0"/>
              <a:t>the</a:t>
            </a:r>
            <a:r>
              <a:rPr lang="es-ES" sz="2400" dirty="0" smtClean="0"/>
              <a:t> </a:t>
            </a:r>
            <a:r>
              <a:rPr lang="es-ES" sz="2400" dirty="0" err="1" smtClean="0"/>
              <a:t>volume</a:t>
            </a:r>
            <a:r>
              <a:rPr lang="es-ES" sz="2400" dirty="0" smtClean="0"/>
              <a:t> V = AXH, </a:t>
            </a:r>
          </a:p>
          <a:p>
            <a:r>
              <a:rPr lang="es-ES" sz="2400" dirty="0" smtClean="0"/>
              <a:t>V = 100cmx100cmx0, 1cm = 1000cm</a:t>
            </a:r>
            <a:r>
              <a:rPr lang="es-ES" sz="2400" baseline="30000" dirty="0" smtClean="0"/>
              <a:t>3</a:t>
            </a:r>
            <a:endParaRPr lang="es-ES" sz="2400" dirty="0" smtClean="0"/>
          </a:p>
          <a:p>
            <a:r>
              <a:rPr lang="en-US" sz="2400" dirty="0" smtClean="0"/>
              <a:t>1000cm</a:t>
            </a:r>
            <a:r>
              <a:rPr lang="en-US" sz="2400" baseline="30000" dirty="0" smtClean="0"/>
              <a:t>3</a:t>
            </a:r>
            <a:r>
              <a:rPr lang="en-US" sz="2400" dirty="0" smtClean="0"/>
              <a:t> is equivalent to 1000ml, then converted to 1 l</a:t>
            </a:r>
            <a:endParaRPr lang="es-ES" sz="2400" dirty="0" smtClean="0"/>
          </a:p>
          <a:p>
            <a:pPr>
              <a:buNone/>
            </a:pPr>
            <a:endParaRPr lang="es-ES_tradnl" dirty="0" smtClean="0"/>
          </a:p>
          <a:p>
            <a:pPr>
              <a:buNone/>
            </a:pPr>
            <a:endParaRPr lang="es-E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26618" y="3717032"/>
            <a:ext cx="3171825" cy="25527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620688"/>
            <a:ext cx="7772400" cy="1470025"/>
          </a:xfrm>
        </p:spPr>
        <p:txBody>
          <a:bodyPr>
            <a:normAutofit/>
          </a:bodyPr>
          <a:lstStyle/>
          <a:p>
            <a:pPr algn="ctr"/>
            <a:r>
              <a:rPr lang="en-US" sz="3200" u="sng" dirty="0" smtClean="0"/>
              <a:t>Task 2</a:t>
            </a:r>
            <a:r>
              <a:rPr lang="es-ES" sz="3200" u="sng" dirty="0" smtClean="0"/>
              <a:t/>
            </a:r>
            <a:br>
              <a:rPr lang="es-ES" sz="3200" u="sng" dirty="0" smtClean="0"/>
            </a:br>
            <a:endParaRPr lang="es-ES" sz="3200" u="sng" dirty="0"/>
          </a:p>
        </p:txBody>
      </p:sp>
      <p:sp>
        <p:nvSpPr>
          <p:cNvPr id="3" name="2 Subtítulo"/>
          <p:cNvSpPr>
            <a:spLocks noGrp="1"/>
          </p:cNvSpPr>
          <p:nvPr>
            <p:ph type="subTitle" idx="1"/>
          </p:nvPr>
        </p:nvSpPr>
        <p:spPr>
          <a:xfrm>
            <a:off x="1259632" y="2060848"/>
            <a:ext cx="6832848" cy="1296144"/>
          </a:xfrm>
        </p:spPr>
        <p:txBody>
          <a:bodyPr>
            <a:normAutofit fontScale="85000" lnSpcReduction="10000"/>
          </a:bodyPr>
          <a:lstStyle/>
          <a:p>
            <a:pPr algn="just"/>
            <a:r>
              <a:rPr lang="es-ES_tradnl" sz="2400" dirty="0" smtClean="0">
                <a:solidFill>
                  <a:schemeClr val="tx1"/>
                </a:solidFill>
              </a:rPr>
              <a:t>F</a:t>
            </a:r>
            <a:r>
              <a:rPr lang="en-US" sz="2400" dirty="0" err="1" smtClean="0">
                <a:solidFill>
                  <a:schemeClr val="tx1"/>
                </a:solidFill>
              </a:rPr>
              <a:t>illed</a:t>
            </a:r>
            <a:r>
              <a:rPr lang="en-US" sz="2400" dirty="0" smtClean="0">
                <a:solidFill>
                  <a:schemeClr val="tx1"/>
                </a:solidFill>
              </a:rPr>
              <a:t> with water to a height from 10mm, to 24 mm , to increased  2mm  each  and calculate the volume</a:t>
            </a:r>
          </a:p>
          <a:p>
            <a:pPr algn="just"/>
            <a:r>
              <a:rPr lang="en-US" sz="2400" dirty="0" smtClean="0">
                <a:solidFill>
                  <a:schemeClr val="tx1"/>
                </a:solidFill>
              </a:rPr>
              <a:t> V = AXH,    V=100cmx100cmx...cm = …………. cm</a:t>
            </a:r>
            <a:r>
              <a:rPr lang="en-US" sz="2400" baseline="30000" dirty="0" smtClean="0">
                <a:solidFill>
                  <a:schemeClr val="tx1"/>
                </a:solidFill>
              </a:rPr>
              <a:t>3</a:t>
            </a:r>
            <a:endParaRPr lang="es-ES" sz="2400" baseline="30000" dirty="0" smtClean="0">
              <a:solidFill>
                <a:schemeClr val="tx1"/>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59832" y="3429000"/>
            <a:ext cx="2295525" cy="2295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827584" y="1340768"/>
          <a:ext cx="7776863" cy="3636232"/>
        </p:xfrm>
        <a:graphic>
          <a:graphicData uri="http://schemas.openxmlformats.org/drawingml/2006/table">
            <a:tbl>
              <a:tblPr/>
              <a:tblGrid>
                <a:gridCol w="1514973"/>
                <a:gridCol w="1514973"/>
                <a:gridCol w="1514973"/>
                <a:gridCol w="1615972"/>
                <a:gridCol w="1615972"/>
              </a:tblGrid>
              <a:tr h="38442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600" dirty="0" smtClean="0">
                          <a:latin typeface="Calibri"/>
                          <a:ea typeface="Times New Roman"/>
                          <a:cs typeface="Times New Roman"/>
                        </a:rPr>
                        <a:t>w</a:t>
                      </a:r>
                      <a:r>
                        <a:rPr lang="es-ES" sz="1600" dirty="0" smtClean="0">
                          <a:latin typeface="+mn-lt"/>
                          <a:ea typeface="Times New Roman"/>
                          <a:cs typeface="Times New Roman"/>
                        </a:rPr>
                        <a:t>(cm)</a:t>
                      </a:r>
                      <a:endParaRPr lang="es-ES" sz="1600" dirty="0" smtClean="0">
                        <a:latin typeface="+mn-lt"/>
                        <a:ea typeface="ＭＳ 明朝"/>
                        <a:cs typeface="Times New Roman"/>
                      </a:endParaRPr>
                    </a:p>
                    <a:p>
                      <a:pPr algn="ctr">
                        <a:lnSpc>
                          <a:spcPct val="115000"/>
                        </a:lnSpc>
                        <a:spcAft>
                          <a:spcPts val="0"/>
                        </a:spcAft>
                      </a:pP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ES" sz="1600" dirty="0" smtClean="0">
                          <a:latin typeface="Calibri"/>
                          <a:ea typeface="Times New Roman"/>
                          <a:cs typeface="Times New Roman"/>
                        </a:rPr>
                        <a:t>l</a:t>
                      </a:r>
                      <a:r>
                        <a:rPr lang="es-ES" sz="1600" dirty="0" smtClean="0">
                          <a:latin typeface="+mn-lt"/>
                          <a:ea typeface="Times New Roman"/>
                          <a:cs typeface="Times New Roman"/>
                        </a:rPr>
                        <a:t>(cm)</a:t>
                      </a:r>
                      <a:endParaRPr lang="es-ES" sz="1600" dirty="0" smtClean="0">
                        <a:latin typeface="+mn-lt"/>
                        <a:ea typeface="ＭＳ 明朝"/>
                        <a:cs typeface="Times New Roman"/>
                      </a:endParaRPr>
                    </a:p>
                    <a:p>
                      <a:pPr algn="ctr">
                        <a:lnSpc>
                          <a:spcPct val="115000"/>
                        </a:lnSpc>
                        <a:spcAft>
                          <a:spcPts val="0"/>
                        </a:spcAft>
                      </a:pP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smtClean="0">
                          <a:latin typeface="Calibri"/>
                          <a:ea typeface="Times New Roman"/>
                          <a:cs typeface="Times New Roman"/>
                        </a:rPr>
                        <a:t>H (cm)</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err="1" smtClean="0">
                          <a:latin typeface="Calibri"/>
                          <a:ea typeface="Times New Roman"/>
                          <a:cs typeface="Times New Roman"/>
                        </a:rPr>
                        <a:t>Volume</a:t>
                      </a:r>
                      <a:r>
                        <a:rPr lang="es-ES" sz="1600" dirty="0" smtClean="0">
                          <a:latin typeface="Calibri"/>
                          <a:ea typeface="Times New Roman"/>
                          <a:cs typeface="Times New Roman"/>
                        </a:rPr>
                        <a:t> (cm3)</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smtClean="0">
                          <a:solidFill>
                            <a:schemeClr val="tx2"/>
                          </a:solidFill>
                          <a:latin typeface="Calibri"/>
                          <a:ea typeface="Times New Roman"/>
                          <a:cs typeface="Times New Roman"/>
                        </a:rPr>
                        <a:t>Litres</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latin typeface="Calibri"/>
                          <a:ea typeface="Times New Roman"/>
                          <a:cs typeface="Times New Roman"/>
                        </a:rPr>
                        <a:t>1000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1200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1,2</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0.14</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1400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1,4</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0.16</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1600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1,6</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solidFill>
                            <a:srgbClr val="000000"/>
                          </a:solidFill>
                          <a:latin typeface="Calibri"/>
                          <a:ea typeface="Times New Roman"/>
                          <a:cs typeface="Times New Roman"/>
                        </a:rPr>
                        <a:t>0.18</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1800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1,8</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latin typeface="Calibri"/>
                          <a:ea typeface="Times New Roman"/>
                          <a:cs typeface="Times New Roman"/>
                        </a:rPr>
                        <a:t>2000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2,0</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dirty="0">
                          <a:solidFill>
                            <a:srgbClr val="000000"/>
                          </a:solidFill>
                          <a:latin typeface="Calibri"/>
                          <a:ea typeface="Times New Roman"/>
                          <a:cs typeface="Times New Roman"/>
                        </a:rPr>
                        <a:t>100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0.22</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2200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2,2</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25">
                <a:tc>
                  <a:txBody>
                    <a:bodyPr/>
                    <a:lstStyle/>
                    <a:p>
                      <a:pPr algn="ctr">
                        <a:lnSpc>
                          <a:spcPct val="115000"/>
                        </a:lnSpc>
                        <a:spcAft>
                          <a:spcPts val="0"/>
                        </a:spcAft>
                      </a:pPr>
                      <a:r>
                        <a:rPr lang="es-ES" sz="1600" dirty="0">
                          <a:solidFill>
                            <a:srgbClr val="000000"/>
                          </a:solidFill>
                          <a:latin typeface="Calibri"/>
                          <a:ea typeface="Times New Roman"/>
                          <a:cs typeface="Times New Roman"/>
                        </a:rPr>
                        <a:t>100</a:t>
                      </a:r>
                      <a:endParaRPr lang="es-ES" sz="16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100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solidFill>
                            <a:srgbClr val="000000"/>
                          </a:solidFill>
                          <a:latin typeface="Calibri"/>
                          <a:ea typeface="Times New Roman"/>
                          <a:cs typeface="Times New Roman"/>
                        </a:rPr>
                        <a:t>0.24</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600">
                          <a:latin typeface="Calibri"/>
                          <a:ea typeface="Times New Roman"/>
                          <a:cs typeface="Times New Roman"/>
                        </a:rPr>
                        <a:t>2400</a:t>
                      </a:r>
                      <a:endParaRPr lang="es-ES" sz="16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solidFill>
                            <a:schemeClr val="tx2"/>
                          </a:solidFill>
                          <a:latin typeface="Calibri"/>
                          <a:ea typeface="Times New Roman"/>
                          <a:cs typeface="Times New Roman"/>
                        </a:rPr>
                        <a:t>2,4</a:t>
                      </a:r>
                      <a:endParaRPr lang="es-ES" sz="1800" dirty="0">
                        <a:solidFill>
                          <a:schemeClr val="tx2"/>
                        </a:solidFill>
                        <a:latin typeface="Calibri"/>
                        <a:ea typeface="ＭＳ 明朝"/>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US" sz="2800" b="1" u="sng" dirty="0" smtClean="0"/>
              <a:t>Task 3</a:t>
            </a:r>
            <a:r>
              <a:rPr lang="es-ES" sz="2800" u="sng" dirty="0" smtClean="0"/>
              <a:t/>
            </a:r>
            <a:br>
              <a:rPr lang="es-ES" sz="2800" u="sng" dirty="0" smtClean="0"/>
            </a:br>
            <a:endParaRPr lang="es-ES" sz="2800" u="sng" dirty="0"/>
          </a:p>
        </p:txBody>
      </p:sp>
      <p:sp>
        <p:nvSpPr>
          <p:cNvPr id="5" name="4 CuadroTexto"/>
          <p:cNvSpPr txBox="1"/>
          <p:nvPr/>
        </p:nvSpPr>
        <p:spPr>
          <a:xfrm>
            <a:off x="8286799" y="1916832"/>
            <a:ext cx="461665" cy="3600400"/>
          </a:xfrm>
          <a:prstGeom prst="rect">
            <a:avLst/>
          </a:prstGeom>
          <a:noFill/>
        </p:spPr>
        <p:txBody>
          <a:bodyPr vert="eaVert" wrap="square" rtlCol="0">
            <a:spAutoFit/>
          </a:bodyPr>
          <a:lstStyle/>
          <a:p>
            <a:endParaRPr lang="es-ES" dirty="0"/>
          </a:p>
        </p:txBody>
      </p:sp>
      <p:sp>
        <p:nvSpPr>
          <p:cNvPr id="6" name="5 CuadroTexto"/>
          <p:cNvSpPr txBox="1"/>
          <p:nvPr/>
        </p:nvSpPr>
        <p:spPr>
          <a:xfrm>
            <a:off x="755576" y="1196752"/>
            <a:ext cx="7416824" cy="1631216"/>
          </a:xfrm>
          <a:prstGeom prst="rect">
            <a:avLst/>
          </a:prstGeom>
          <a:noFill/>
        </p:spPr>
        <p:txBody>
          <a:bodyPr wrap="square" rtlCol="0">
            <a:spAutoFit/>
          </a:bodyPr>
          <a:lstStyle/>
          <a:p>
            <a:r>
              <a:rPr lang="en-US" sz="2000" dirty="0" smtClean="0"/>
              <a:t>The meaning </a:t>
            </a:r>
            <a:r>
              <a:rPr lang="en-US" sz="2000" dirty="0"/>
              <a:t>of  1mm </a:t>
            </a:r>
            <a:r>
              <a:rPr lang="en-US" sz="2000" dirty="0" smtClean="0"/>
              <a:t>annual </a:t>
            </a:r>
            <a:r>
              <a:rPr lang="en-US" sz="2000" dirty="0"/>
              <a:t>rainfall.</a:t>
            </a:r>
            <a:endParaRPr lang="es-ES" sz="2000" dirty="0"/>
          </a:p>
          <a:p>
            <a:endParaRPr lang="en-US" sz="2000" dirty="0" smtClean="0"/>
          </a:p>
          <a:p>
            <a:r>
              <a:rPr lang="en-US" sz="2000" dirty="0" smtClean="0"/>
              <a:t>Fill </a:t>
            </a:r>
            <a:r>
              <a:rPr lang="en-US" sz="2000" dirty="0"/>
              <a:t>1 l  of water  into </a:t>
            </a:r>
            <a:r>
              <a:rPr lang="en-US" sz="2000" dirty="0" smtClean="0"/>
              <a:t>receptacles with different dimensions .  </a:t>
            </a:r>
            <a:r>
              <a:rPr lang="en-US" sz="2000" dirty="0"/>
              <a:t>Compare  </a:t>
            </a:r>
            <a:r>
              <a:rPr lang="en-US" sz="2000" dirty="0" smtClean="0"/>
              <a:t>the level </a:t>
            </a:r>
            <a:r>
              <a:rPr lang="en-US" sz="2000" dirty="0" err="1" smtClean="0"/>
              <a:t>ofthe</a:t>
            </a:r>
            <a:r>
              <a:rPr lang="en-US" sz="2000" dirty="0" smtClean="0"/>
              <a:t> </a:t>
            </a:r>
            <a:r>
              <a:rPr lang="en-US" sz="2000" dirty="0"/>
              <a:t>same </a:t>
            </a:r>
            <a:r>
              <a:rPr lang="en-US" sz="2000" dirty="0" smtClean="0"/>
              <a:t>volume </a:t>
            </a:r>
            <a:r>
              <a:rPr lang="en-US" sz="2000" dirty="0"/>
              <a:t>of liquids </a:t>
            </a:r>
            <a:r>
              <a:rPr lang="en-US" sz="2000" dirty="0" smtClean="0"/>
              <a:t>in these  different containers.</a:t>
            </a:r>
            <a:endParaRPr lang="es-ES" sz="2000" dirty="0"/>
          </a:p>
          <a:p>
            <a:endParaRPr lang="es-ES" sz="2000" dirty="0"/>
          </a:p>
        </p:txBody>
      </p:sp>
      <p:pic>
        <p:nvPicPr>
          <p:cNvPr id="8" name="7 Imagen"/>
          <p:cNvPicPr/>
          <p:nvPr/>
        </p:nvPicPr>
        <p:blipFill>
          <a:blip r:embed="rId2" cstate="print"/>
          <a:srcRect/>
          <a:stretch>
            <a:fillRect/>
          </a:stretch>
        </p:blipFill>
        <p:spPr bwMode="auto">
          <a:xfrm>
            <a:off x="1115616" y="2780928"/>
            <a:ext cx="5616624" cy="2664296"/>
          </a:xfrm>
          <a:prstGeom prst="rect">
            <a:avLst/>
          </a:prstGeom>
          <a:noFill/>
          <a:ln w="9525">
            <a:noFill/>
            <a:miter lim="800000"/>
            <a:headEnd/>
            <a:tailEnd/>
          </a:ln>
        </p:spPr>
      </p:pic>
      <p:sp>
        <p:nvSpPr>
          <p:cNvPr id="10" name="9 CuadroTexto"/>
          <p:cNvSpPr txBox="1"/>
          <p:nvPr/>
        </p:nvSpPr>
        <p:spPr>
          <a:xfrm>
            <a:off x="611560" y="5733256"/>
            <a:ext cx="7200800" cy="1015663"/>
          </a:xfrm>
          <a:prstGeom prst="rect">
            <a:avLst/>
          </a:prstGeom>
          <a:noFill/>
        </p:spPr>
        <p:txBody>
          <a:bodyPr wrap="square" rtlCol="0">
            <a:spAutoFit/>
          </a:bodyPr>
          <a:lstStyle/>
          <a:p>
            <a:r>
              <a:rPr lang="en-US" sz="2000" dirty="0" smtClean="0"/>
              <a:t>Model:  Observe that the water height is lower as the base increases.</a:t>
            </a:r>
          </a:p>
          <a:p>
            <a:endParaRPr lang="es-E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648072"/>
          </a:xfrm>
        </p:spPr>
        <p:txBody>
          <a:bodyPr>
            <a:normAutofit/>
          </a:bodyPr>
          <a:lstStyle/>
          <a:p>
            <a:pPr algn="ctr"/>
            <a:r>
              <a:rPr lang="es-ES" sz="2800" b="1" u="sng" dirty="0" err="1"/>
              <a:t>Task</a:t>
            </a:r>
            <a:r>
              <a:rPr lang="es-ES" sz="2800" b="1" u="sng" dirty="0"/>
              <a:t> </a:t>
            </a:r>
            <a:r>
              <a:rPr lang="es-ES" sz="2800" b="1" u="sng" dirty="0" smtClean="0"/>
              <a:t>4</a:t>
            </a:r>
            <a:endParaRPr lang="es-ES" sz="2800" u="sng" dirty="0"/>
          </a:p>
        </p:txBody>
      </p:sp>
      <p:sp>
        <p:nvSpPr>
          <p:cNvPr id="3" name="2 Marcador de contenido"/>
          <p:cNvSpPr>
            <a:spLocks noGrp="1"/>
          </p:cNvSpPr>
          <p:nvPr>
            <p:ph sz="quarter" idx="1"/>
          </p:nvPr>
        </p:nvSpPr>
        <p:spPr>
          <a:xfrm>
            <a:off x="11420" y="836712"/>
            <a:ext cx="8568952" cy="1080120"/>
          </a:xfrm>
        </p:spPr>
        <p:txBody>
          <a:bodyPr>
            <a:normAutofit fontScale="92500" lnSpcReduction="20000"/>
          </a:bodyPr>
          <a:lstStyle/>
          <a:p>
            <a:r>
              <a:rPr lang="en-US" sz="2000" dirty="0" smtClean="0"/>
              <a:t>If the length of the </a:t>
            </a:r>
            <a:r>
              <a:rPr lang="en-US" sz="2000" dirty="0" err="1" smtClean="0"/>
              <a:t>receptable</a:t>
            </a:r>
            <a:r>
              <a:rPr lang="en-US" sz="2000" dirty="0" smtClean="0"/>
              <a:t> increases by 5 cm each, which  is the change of the level of water? Which is the change that causes the height to decrease each time? </a:t>
            </a:r>
            <a:r>
              <a:rPr lang="es-ES" sz="2000" dirty="0" smtClean="0"/>
              <a:t/>
            </a:r>
            <a:br>
              <a:rPr lang="es-ES" sz="2000" dirty="0" smtClean="0"/>
            </a:br>
            <a:endParaRPr lang="es-ES" sz="2000" dirty="0" smtClean="0"/>
          </a:p>
          <a:p>
            <a:endParaRPr lang="es-ES" sz="2000" dirty="0"/>
          </a:p>
        </p:txBody>
      </p:sp>
      <p:graphicFrame>
        <p:nvGraphicFramePr>
          <p:cNvPr id="5" name="4 Tabla"/>
          <p:cNvGraphicFramePr>
            <a:graphicFrameLocks noGrp="1"/>
          </p:cNvGraphicFramePr>
          <p:nvPr/>
        </p:nvGraphicFramePr>
        <p:xfrm>
          <a:off x="539552" y="1988840"/>
          <a:ext cx="7920880" cy="4392490"/>
        </p:xfrm>
        <a:graphic>
          <a:graphicData uri="http://schemas.openxmlformats.org/drawingml/2006/table">
            <a:tbl>
              <a:tblPr/>
              <a:tblGrid>
                <a:gridCol w="2044098"/>
                <a:gridCol w="1916342"/>
                <a:gridCol w="1980220"/>
                <a:gridCol w="1980220"/>
              </a:tblGrid>
              <a:tr h="439249">
                <a:tc>
                  <a:txBody>
                    <a:bodyPr/>
                    <a:lstStyle/>
                    <a:p>
                      <a:pPr algn="ctr">
                        <a:lnSpc>
                          <a:spcPct val="115000"/>
                        </a:lnSpc>
                        <a:spcAft>
                          <a:spcPts val="1000"/>
                        </a:spcAft>
                      </a:pPr>
                      <a:r>
                        <a:rPr lang="es-ES" sz="1800" dirty="0" err="1">
                          <a:latin typeface="Calibri"/>
                          <a:ea typeface="ＭＳ 明朝"/>
                          <a:cs typeface="Times New Roman"/>
                        </a:rPr>
                        <a:t>Volume</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err="1" smtClean="0">
                          <a:latin typeface="Calibri"/>
                          <a:ea typeface="ＭＳ 明朝"/>
                          <a:cs typeface="Times New Roman"/>
                        </a:rPr>
                        <a:t>Width</a:t>
                      </a:r>
                      <a:r>
                        <a:rPr lang="es-ES" sz="1800" dirty="0" smtClean="0">
                          <a:latin typeface="Calibri"/>
                          <a:ea typeface="ＭＳ 明朝"/>
                          <a:cs typeface="Times New Roman"/>
                        </a:rPr>
                        <a:t> (cm)</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800" dirty="0" err="1" smtClean="0">
                          <a:latin typeface="Calibri"/>
                          <a:ea typeface="ＭＳ 明朝"/>
                          <a:cs typeface="Times New Roman"/>
                        </a:rPr>
                        <a:t>Length</a:t>
                      </a:r>
                      <a:r>
                        <a:rPr lang="es-ES" sz="1800" dirty="0" smtClean="0">
                          <a:latin typeface="Calibri"/>
                          <a:ea typeface="ＭＳ 明朝"/>
                          <a:cs typeface="Times New Roman"/>
                        </a:rPr>
                        <a:t> (cm)</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a:latin typeface="Calibri"/>
                          <a:ea typeface="ＭＳ 明朝"/>
                          <a:cs typeface="Times New Roman"/>
                        </a:rPr>
                        <a:t>High (mm)</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1000"/>
                        </a:spcAft>
                      </a:pPr>
                      <a:r>
                        <a:rPr lang="es-ES" sz="1800" dirty="0">
                          <a:latin typeface="Calibri"/>
                          <a:ea typeface="ＭＳ 明朝"/>
                          <a:cs typeface="Times New Roman"/>
                        </a:rPr>
                        <a:t>1000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100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105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ES" sz="1800" dirty="0">
                          <a:latin typeface="Calibri"/>
                          <a:ea typeface="ＭＳ 明朝"/>
                          <a:cs typeface="Times New Roman"/>
                        </a:rPr>
                        <a:t>9,5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110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9,1</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115</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8,7</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120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8,3</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125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8,0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130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7,7</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135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7,4</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100</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141</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7,1</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249">
                <a:tc>
                  <a:txBody>
                    <a:bodyPr/>
                    <a:lstStyle/>
                    <a:p>
                      <a:pPr algn="ctr">
                        <a:lnSpc>
                          <a:spcPct val="115000"/>
                        </a:lnSpc>
                        <a:spcAft>
                          <a:spcPts val="0"/>
                        </a:spcAft>
                      </a:pPr>
                      <a:r>
                        <a:rPr lang="es-ES" sz="1800" dirty="0">
                          <a:latin typeface="Calibri"/>
                          <a:ea typeface="Times New Roman"/>
                          <a:cs typeface="Times New Roman"/>
                        </a:rPr>
                        <a:t>1000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100</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a:latin typeface="Calibri"/>
                          <a:ea typeface="Times New Roman"/>
                          <a:cs typeface="Times New Roman"/>
                        </a:rPr>
                        <a:t>145</a:t>
                      </a:r>
                      <a:endParaRPr lang="es-ES" sz="180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800" dirty="0">
                          <a:latin typeface="Calibri"/>
                          <a:ea typeface="Times New Roman"/>
                          <a:cs typeface="Times New Roman"/>
                        </a:rPr>
                        <a:t>6,8</a:t>
                      </a:r>
                      <a:endParaRPr lang="es-ES" sz="1800" dirty="0">
                        <a:latin typeface="Calibri"/>
                        <a:ea typeface="ＭＳ 明朝"/>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627784" y="3140968"/>
            <a:ext cx="4032448" cy="523220"/>
          </a:xfrm>
          <a:prstGeom prst="rect">
            <a:avLst/>
          </a:prstGeom>
          <a:noFill/>
        </p:spPr>
        <p:txBody>
          <a:bodyPr wrap="square" rtlCol="0">
            <a:spAutoFit/>
          </a:bodyPr>
          <a:lstStyle/>
          <a:p>
            <a:r>
              <a:rPr lang="es-PE" sz="2800" b="1" dirty="0" err="1" smtClean="0">
                <a:latin typeface="Bradley Hand ITC" pitchFamily="66" charset="0"/>
              </a:rPr>
              <a:t>Thank</a:t>
            </a:r>
            <a:r>
              <a:rPr lang="es-PE" sz="2800" b="1" dirty="0" smtClean="0">
                <a:latin typeface="Bradley Hand ITC" pitchFamily="66" charset="0"/>
              </a:rPr>
              <a:t> </a:t>
            </a:r>
            <a:r>
              <a:rPr lang="es-PE" sz="2800" b="1" dirty="0" err="1" smtClean="0">
                <a:latin typeface="Bradley Hand ITC" pitchFamily="66" charset="0"/>
              </a:rPr>
              <a:t>you</a:t>
            </a:r>
            <a:r>
              <a:rPr lang="es-PE" sz="2800" b="1" dirty="0" smtClean="0">
                <a:latin typeface="Bradley Hand ITC" pitchFamily="66" charset="0"/>
              </a:rPr>
              <a:t> </a:t>
            </a:r>
            <a:r>
              <a:rPr lang="es-PE" sz="2800" b="1" dirty="0" err="1" smtClean="0">
                <a:latin typeface="Bradley Hand ITC" pitchFamily="66" charset="0"/>
              </a:rPr>
              <a:t>very</a:t>
            </a:r>
            <a:r>
              <a:rPr lang="es-PE" sz="2800" b="1" dirty="0" smtClean="0">
                <a:latin typeface="Bradley Hand ITC" pitchFamily="66" charset="0"/>
              </a:rPr>
              <a:t> </a:t>
            </a:r>
            <a:r>
              <a:rPr lang="es-PE" sz="2800" b="1" dirty="0" err="1" smtClean="0">
                <a:latin typeface="Bradley Hand ITC" pitchFamily="66" charset="0"/>
              </a:rPr>
              <a:t>much</a:t>
            </a:r>
            <a:endParaRPr lang="es-PE" sz="2800" b="1" dirty="0">
              <a:latin typeface="Bradley Hand ITC"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237</TotalTime>
  <Words>375</Words>
  <Application>Microsoft Office PowerPoint</Application>
  <PresentationFormat>画面に合わせる (4:3)</PresentationFormat>
  <Paragraphs>116</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Mirador</vt:lpstr>
      <vt:lpstr>APEC 2013, FEB. TOKIO</vt:lpstr>
      <vt:lpstr>The total annual rainfall is 10 mm in the coastal area and about 1,000 mm in the mountainous area. The annual amount of precipitation in Lima, Matucana and Milloc, is 10mm, 270 mm and 660 mm respectively.   </vt:lpstr>
      <vt:lpstr>Task 1 </vt:lpstr>
      <vt:lpstr>Task 2 </vt:lpstr>
      <vt:lpstr>スライド 5</vt:lpstr>
      <vt:lpstr>Task 3 </vt:lpstr>
      <vt:lpstr>Task 4</vt:lpstr>
      <vt:lpstr>スライド 8</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dc:title>
  <dc:creator>Valued Acer Customer</dc:creator>
  <cp:lastModifiedBy>IWAKUNI</cp:lastModifiedBy>
  <cp:revision>24</cp:revision>
  <dcterms:created xsi:type="dcterms:W3CDTF">2013-02-16T09:33:08Z</dcterms:created>
  <dcterms:modified xsi:type="dcterms:W3CDTF">2013-03-14T07:22:00Z</dcterms:modified>
</cp:coreProperties>
</file>